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38"/>
  </p:handoutMasterIdLst>
  <p:sldIdLst>
    <p:sldId id="341" r:id="rId5"/>
    <p:sldId id="263" r:id="rId6"/>
    <p:sldId id="258" r:id="rId7"/>
    <p:sldId id="300" r:id="rId8"/>
    <p:sldId id="284" r:id="rId9"/>
    <p:sldId id="376" r:id="rId10"/>
    <p:sldId id="302" r:id="rId11"/>
    <p:sldId id="414" r:id="rId12"/>
    <p:sldId id="437" r:id="rId13"/>
    <p:sldId id="420" r:id="rId14"/>
    <p:sldId id="442" r:id="rId15"/>
    <p:sldId id="441" r:id="rId16"/>
    <p:sldId id="440" r:id="rId17"/>
    <p:sldId id="396" r:id="rId18"/>
    <p:sldId id="425" r:id="rId19"/>
    <p:sldId id="426" r:id="rId20"/>
    <p:sldId id="424" r:id="rId21"/>
    <p:sldId id="386" r:id="rId22"/>
    <p:sldId id="418" r:id="rId23"/>
    <p:sldId id="423" r:id="rId24"/>
    <p:sldId id="428" r:id="rId25"/>
    <p:sldId id="434" r:id="rId26"/>
    <p:sldId id="429" r:id="rId27"/>
    <p:sldId id="431" r:id="rId28"/>
    <p:sldId id="433" r:id="rId29"/>
    <p:sldId id="430" r:id="rId30"/>
    <p:sldId id="419" r:id="rId31"/>
    <p:sldId id="422" r:id="rId32"/>
    <p:sldId id="427" r:id="rId33"/>
    <p:sldId id="432" r:id="rId34"/>
    <p:sldId id="285" r:id="rId35"/>
    <p:sldId id="439" r:id="rId36"/>
    <p:sldId id="41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alatino" panose="020B0604020202020204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da F" initials="RF" lastIdx="1" clrIdx="0">
    <p:extLst>
      <p:ext uri="{19B8F6BF-5375-455C-9EA6-DF929625EA0E}">
        <p15:presenceInfo xmlns:p15="http://schemas.microsoft.com/office/powerpoint/2012/main" userId="f303614d8bd829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9A6"/>
    <a:srgbClr val="EDEEEF"/>
    <a:srgbClr val="C60C30"/>
    <a:srgbClr val="FF0000"/>
    <a:srgbClr val="001F5B"/>
    <a:srgbClr val="770520"/>
    <a:srgbClr val="0071CE"/>
    <a:srgbClr val="00AFF0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5E5EF-1A3C-6136-8D60-905E1F71BD10}" v="729" dt="2023-04-27T20:00:10.526"/>
    <p1510:client id="{986DB7E8-7EE1-0A73-2947-A9CE00923838}" v="92" dt="2023-04-28T02:53:18.736"/>
    <p1510:client id="{B648DE94-FBF7-4077-980A-CC3F15B0CA04}" v="739" dt="2023-04-20T17:59:33.682"/>
    <p1510:client id="{CA2C1B24-4B33-C397-FC0C-E8E566891AF3}" v="43" dt="2023-04-27T18:00:32.282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52038-0708-4F38-BAFA-415285AAFC3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DC24D-D5EA-42BF-B820-490F6F4C0716}">
      <dgm:prSet/>
      <dgm:spPr/>
      <dgm:t>
        <a:bodyPr/>
        <a:lstStyle/>
        <a:p>
          <a:pPr rtl="0"/>
          <a:r>
            <a:rPr lang="en-US"/>
            <a:t>Dropped columns which have more than 60%</a:t>
          </a:r>
          <a:r>
            <a:rPr lang="en-US">
              <a:latin typeface="Arial" panose="020B0604020202020204"/>
            </a:rPr>
            <a:t> Null Values</a:t>
          </a:r>
          <a:endParaRPr lang="en-US"/>
        </a:p>
      </dgm:t>
    </dgm:pt>
    <dgm:pt modelId="{5918879E-DFA6-4D53-8E98-BCFBF9679F3A}" type="parTrans" cxnId="{679FF239-C974-445E-A95D-DB60C02AAC38}">
      <dgm:prSet/>
      <dgm:spPr/>
      <dgm:t>
        <a:bodyPr/>
        <a:lstStyle/>
        <a:p>
          <a:endParaRPr lang="en-US"/>
        </a:p>
      </dgm:t>
    </dgm:pt>
    <dgm:pt modelId="{1ADC20E1-642C-4290-A75F-E30097D20539}" type="sibTrans" cxnId="{679FF239-C974-445E-A95D-DB60C02AAC38}">
      <dgm:prSet/>
      <dgm:spPr/>
      <dgm:t>
        <a:bodyPr/>
        <a:lstStyle/>
        <a:p>
          <a:endParaRPr lang="en-US"/>
        </a:p>
      </dgm:t>
    </dgm:pt>
    <dgm:pt modelId="{61A37E3C-A666-4785-8FA9-8BE1BE6F6139}">
      <dgm:prSet/>
      <dgm:spPr/>
      <dgm:t>
        <a:bodyPr/>
        <a:lstStyle/>
        <a:p>
          <a:r>
            <a:rPr lang="en-US"/>
            <a:t>Normalized by taking the square root.</a:t>
          </a:r>
        </a:p>
      </dgm:t>
    </dgm:pt>
    <dgm:pt modelId="{E6F7AE9D-A919-40FF-8667-7F48062E31D0}" type="parTrans" cxnId="{D2325074-4117-4296-9A01-D7723845AA2B}">
      <dgm:prSet/>
      <dgm:spPr/>
      <dgm:t>
        <a:bodyPr/>
        <a:lstStyle/>
        <a:p>
          <a:endParaRPr lang="en-US"/>
        </a:p>
      </dgm:t>
    </dgm:pt>
    <dgm:pt modelId="{F357E988-0571-499D-A182-1CBD3403F5F4}" type="sibTrans" cxnId="{D2325074-4117-4296-9A01-D7723845AA2B}">
      <dgm:prSet/>
      <dgm:spPr/>
      <dgm:t>
        <a:bodyPr/>
        <a:lstStyle/>
        <a:p>
          <a:endParaRPr lang="en-US"/>
        </a:p>
      </dgm:t>
    </dgm:pt>
    <dgm:pt modelId="{C86F54B5-75FF-4137-B650-0A320FE0D0DE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Higher Outlier = Q3+(1.5*IQR)</a:t>
          </a:r>
          <a:endParaRPr lang="en-US"/>
        </a:p>
      </dgm:t>
    </dgm:pt>
    <dgm:pt modelId="{07903991-5EA6-40E1-8686-FA504A9E052C}" type="parTrans" cxnId="{254AF139-62CD-4F08-A2FA-718AD1D2CF78}">
      <dgm:prSet/>
      <dgm:spPr/>
    </dgm:pt>
    <dgm:pt modelId="{16B6E568-CF45-4458-A31C-D2B2884A3A7E}" type="sibTrans" cxnId="{254AF139-62CD-4F08-A2FA-718AD1D2CF78}">
      <dgm:prSet/>
      <dgm:spPr/>
    </dgm:pt>
    <dgm:pt modelId="{F18BBBBD-6C8B-40C0-BA64-E90BDD8EFEE4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Removed Outliers</a:t>
          </a:r>
        </a:p>
      </dgm:t>
    </dgm:pt>
    <dgm:pt modelId="{19059DC0-C2BB-4A51-86AC-27F9CA5EC770}" type="parTrans" cxnId="{0F8B36A3-C129-4EDF-BF93-148F4394A5A4}">
      <dgm:prSet/>
      <dgm:spPr/>
    </dgm:pt>
    <dgm:pt modelId="{19999FD1-0445-4B54-8A31-1FEB745FF2E9}" type="sibTrans" cxnId="{0F8B36A3-C129-4EDF-BF93-148F4394A5A4}">
      <dgm:prSet/>
      <dgm:spPr/>
    </dgm:pt>
    <dgm:pt modelId="{583C28F6-5F56-4889-99F8-F16D89230F53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The outliers from Data_Value, LowConfidenceLimit, HighConfidenceLimit are dropped using the below formula.</a:t>
          </a:r>
        </a:p>
      </dgm:t>
    </dgm:pt>
    <dgm:pt modelId="{CE6BE9FA-44E5-476A-AB1A-5CC6AA7F57BE}" type="parTrans" cxnId="{5906695B-BD2F-4201-B838-5CFC69406B19}">
      <dgm:prSet/>
      <dgm:spPr/>
    </dgm:pt>
    <dgm:pt modelId="{8FAE275C-E876-4756-A22A-342B5EB76909}" type="sibTrans" cxnId="{5906695B-BD2F-4201-B838-5CFC69406B19}">
      <dgm:prSet/>
      <dgm:spPr/>
    </dgm:pt>
    <dgm:pt modelId="{9D3151AD-AF49-48C6-AE0B-E9650DF0CD0C}">
      <dgm:prSet phldr="0"/>
      <dgm:spPr/>
      <dgm:t>
        <a:bodyPr/>
        <a:lstStyle/>
        <a:p>
          <a:r>
            <a:rPr lang="en-US">
              <a:latin typeface="Calibri"/>
              <a:cs typeface="Calibri"/>
            </a:rPr>
            <a:t>Lower Outlier = Q1 - (1.5*IQR)</a:t>
          </a:r>
        </a:p>
      </dgm:t>
    </dgm:pt>
    <dgm:pt modelId="{C66CFC68-CFAA-4547-9650-D85A7A1135DE}" type="parTrans" cxnId="{EAD66BF9-9124-46C6-BDF9-8E62EB78113F}">
      <dgm:prSet/>
      <dgm:spPr/>
    </dgm:pt>
    <dgm:pt modelId="{5BEFF590-690D-4C15-964A-8C92FA588880}" type="sibTrans" cxnId="{EAD66BF9-9124-46C6-BDF9-8E62EB78113F}">
      <dgm:prSet/>
      <dgm:spPr/>
    </dgm:pt>
    <dgm:pt modelId="{F97B65BD-BCEB-4F2B-879D-1875B09FEE5A}" type="pres">
      <dgm:prSet presAssocID="{EC652038-0708-4F38-BAFA-415285AAFC39}" presName="Name0" presStyleCnt="0">
        <dgm:presLayoutVars>
          <dgm:dir/>
          <dgm:animLvl val="lvl"/>
          <dgm:resizeHandles val="exact"/>
        </dgm:presLayoutVars>
      </dgm:prSet>
      <dgm:spPr/>
    </dgm:pt>
    <dgm:pt modelId="{0F3E1355-E906-47C2-9BA3-C8D719937584}" type="pres">
      <dgm:prSet presAssocID="{DCBDC24D-D5EA-42BF-B820-490F6F4C0716}" presName="linNode" presStyleCnt="0"/>
      <dgm:spPr/>
    </dgm:pt>
    <dgm:pt modelId="{1C7A94E4-8CAD-417C-9C47-54A2B4D2B001}" type="pres">
      <dgm:prSet presAssocID="{DCBDC24D-D5EA-42BF-B820-490F6F4C071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D7C7EFC-5246-4FD2-81A7-7013063D0BEA}" type="pres">
      <dgm:prSet presAssocID="{1ADC20E1-642C-4290-A75F-E30097D20539}" presName="sp" presStyleCnt="0"/>
      <dgm:spPr/>
    </dgm:pt>
    <dgm:pt modelId="{1ACC2A92-2761-4A50-9C25-CEA303F763F0}" type="pres">
      <dgm:prSet presAssocID="{61A37E3C-A666-4785-8FA9-8BE1BE6F6139}" presName="linNode" presStyleCnt="0"/>
      <dgm:spPr/>
    </dgm:pt>
    <dgm:pt modelId="{E04EF7F6-80F3-4342-A743-1101AE0B5ED1}" type="pres">
      <dgm:prSet presAssocID="{61A37E3C-A666-4785-8FA9-8BE1BE6F613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F0CA806-F101-44B9-8ED0-FAD86C834374}" type="pres">
      <dgm:prSet presAssocID="{F357E988-0571-499D-A182-1CBD3403F5F4}" presName="sp" presStyleCnt="0"/>
      <dgm:spPr/>
    </dgm:pt>
    <dgm:pt modelId="{1BBCB139-AC99-4B1C-9A65-E7ECF3598057}" type="pres">
      <dgm:prSet presAssocID="{F18BBBBD-6C8B-40C0-BA64-E90BDD8EFEE4}" presName="linNode" presStyleCnt="0"/>
      <dgm:spPr/>
    </dgm:pt>
    <dgm:pt modelId="{A20C08E9-ADF6-49C1-B1FB-FC54E6563932}" type="pres">
      <dgm:prSet presAssocID="{F18BBBBD-6C8B-40C0-BA64-E90BDD8EFEE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2C918B9-E5DC-448F-BD24-480E9087B25A}" type="pres">
      <dgm:prSet presAssocID="{F18BBBBD-6C8B-40C0-BA64-E90BDD8EFEE4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A48A6B20-F23E-4359-826B-79E85C70EE93}" type="presOf" srcId="{C86F54B5-75FF-4137-B650-0A320FE0D0DE}" destId="{02C918B9-E5DC-448F-BD24-480E9087B25A}" srcOrd="0" destOrd="2" presId="urn:microsoft.com/office/officeart/2005/8/layout/vList5"/>
    <dgm:cxn modelId="{F7663B2A-3C77-49E5-B691-1BE613F8DFBB}" type="presOf" srcId="{9D3151AD-AF49-48C6-AE0B-E9650DF0CD0C}" destId="{02C918B9-E5DC-448F-BD24-480E9087B25A}" srcOrd="0" destOrd="1" presId="urn:microsoft.com/office/officeart/2005/8/layout/vList5"/>
    <dgm:cxn modelId="{254AF139-62CD-4F08-A2FA-718AD1D2CF78}" srcId="{F18BBBBD-6C8B-40C0-BA64-E90BDD8EFEE4}" destId="{C86F54B5-75FF-4137-B650-0A320FE0D0DE}" srcOrd="2" destOrd="0" parTransId="{07903991-5EA6-40E1-8686-FA504A9E052C}" sibTransId="{16B6E568-CF45-4458-A31C-D2B2884A3A7E}"/>
    <dgm:cxn modelId="{679FF239-C974-445E-A95D-DB60C02AAC38}" srcId="{EC652038-0708-4F38-BAFA-415285AAFC39}" destId="{DCBDC24D-D5EA-42BF-B820-490F6F4C0716}" srcOrd="0" destOrd="0" parTransId="{5918879E-DFA6-4D53-8E98-BCFBF9679F3A}" sibTransId="{1ADC20E1-642C-4290-A75F-E30097D20539}"/>
    <dgm:cxn modelId="{57861A3C-9AD4-4721-84BA-339BD3FF6503}" type="presOf" srcId="{F18BBBBD-6C8B-40C0-BA64-E90BDD8EFEE4}" destId="{A20C08E9-ADF6-49C1-B1FB-FC54E6563932}" srcOrd="0" destOrd="0" presId="urn:microsoft.com/office/officeart/2005/8/layout/vList5"/>
    <dgm:cxn modelId="{5906695B-BD2F-4201-B838-5CFC69406B19}" srcId="{F18BBBBD-6C8B-40C0-BA64-E90BDD8EFEE4}" destId="{583C28F6-5F56-4889-99F8-F16D89230F53}" srcOrd="0" destOrd="0" parTransId="{CE6BE9FA-44E5-476A-AB1A-5CC6AA7F57BE}" sibTransId="{8FAE275C-E876-4756-A22A-342B5EB76909}"/>
    <dgm:cxn modelId="{E17ED661-6CE1-427C-905D-EDCA1255B870}" type="presOf" srcId="{DCBDC24D-D5EA-42BF-B820-490F6F4C0716}" destId="{1C7A94E4-8CAD-417C-9C47-54A2B4D2B001}" srcOrd="0" destOrd="0" presId="urn:microsoft.com/office/officeart/2005/8/layout/vList5"/>
    <dgm:cxn modelId="{D2325074-4117-4296-9A01-D7723845AA2B}" srcId="{EC652038-0708-4F38-BAFA-415285AAFC39}" destId="{61A37E3C-A666-4785-8FA9-8BE1BE6F6139}" srcOrd="1" destOrd="0" parTransId="{E6F7AE9D-A919-40FF-8667-7F48062E31D0}" sibTransId="{F357E988-0571-499D-A182-1CBD3403F5F4}"/>
    <dgm:cxn modelId="{3CC92691-D9AD-4EE9-98C7-5E5C560ED691}" type="presOf" srcId="{EC652038-0708-4F38-BAFA-415285AAFC39}" destId="{F97B65BD-BCEB-4F2B-879D-1875B09FEE5A}" srcOrd="0" destOrd="0" presId="urn:microsoft.com/office/officeart/2005/8/layout/vList5"/>
    <dgm:cxn modelId="{0F8B36A3-C129-4EDF-BF93-148F4394A5A4}" srcId="{EC652038-0708-4F38-BAFA-415285AAFC39}" destId="{F18BBBBD-6C8B-40C0-BA64-E90BDD8EFEE4}" srcOrd="2" destOrd="0" parTransId="{19059DC0-C2BB-4A51-86AC-27F9CA5EC770}" sibTransId="{19999FD1-0445-4B54-8A31-1FEB745FF2E9}"/>
    <dgm:cxn modelId="{9E2A1EB8-567B-48D9-A305-A95F78B96469}" type="presOf" srcId="{583C28F6-5F56-4889-99F8-F16D89230F53}" destId="{02C918B9-E5DC-448F-BD24-480E9087B25A}" srcOrd="0" destOrd="0" presId="urn:microsoft.com/office/officeart/2005/8/layout/vList5"/>
    <dgm:cxn modelId="{6E6153CC-B392-4521-BFD0-F7DD62C55F0C}" type="presOf" srcId="{61A37E3C-A666-4785-8FA9-8BE1BE6F6139}" destId="{E04EF7F6-80F3-4342-A743-1101AE0B5ED1}" srcOrd="0" destOrd="0" presId="urn:microsoft.com/office/officeart/2005/8/layout/vList5"/>
    <dgm:cxn modelId="{EAD66BF9-9124-46C6-BDF9-8E62EB78113F}" srcId="{F18BBBBD-6C8B-40C0-BA64-E90BDD8EFEE4}" destId="{9D3151AD-AF49-48C6-AE0B-E9650DF0CD0C}" srcOrd="1" destOrd="0" parTransId="{C66CFC68-CFAA-4547-9650-D85A7A1135DE}" sibTransId="{5BEFF590-690D-4C15-964A-8C92FA588880}"/>
    <dgm:cxn modelId="{AC045014-F6C4-429C-935D-022E0B0ED14A}" type="presParOf" srcId="{F97B65BD-BCEB-4F2B-879D-1875B09FEE5A}" destId="{0F3E1355-E906-47C2-9BA3-C8D719937584}" srcOrd="0" destOrd="0" presId="urn:microsoft.com/office/officeart/2005/8/layout/vList5"/>
    <dgm:cxn modelId="{928EB540-AB16-44BC-826A-C670289FAB8A}" type="presParOf" srcId="{0F3E1355-E906-47C2-9BA3-C8D719937584}" destId="{1C7A94E4-8CAD-417C-9C47-54A2B4D2B001}" srcOrd="0" destOrd="0" presId="urn:microsoft.com/office/officeart/2005/8/layout/vList5"/>
    <dgm:cxn modelId="{84A76F4D-03AA-4E2E-9E9F-63CCEA3F95ED}" type="presParOf" srcId="{F97B65BD-BCEB-4F2B-879D-1875B09FEE5A}" destId="{4D7C7EFC-5246-4FD2-81A7-7013063D0BEA}" srcOrd="1" destOrd="0" presId="urn:microsoft.com/office/officeart/2005/8/layout/vList5"/>
    <dgm:cxn modelId="{2706A046-6F72-487B-A404-4B8B24D15DEE}" type="presParOf" srcId="{F97B65BD-BCEB-4F2B-879D-1875B09FEE5A}" destId="{1ACC2A92-2761-4A50-9C25-CEA303F763F0}" srcOrd="2" destOrd="0" presId="urn:microsoft.com/office/officeart/2005/8/layout/vList5"/>
    <dgm:cxn modelId="{A53F42D9-759F-4514-A743-45AD80C8B4C4}" type="presParOf" srcId="{1ACC2A92-2761-4A50-9C25-CEA303F763F0}" destId="{E04EF7F6-80F3-4342-A743-1101AE0B5ED1}" srcOrd="0" destOrd="0" presId="urn:microsoft.com/office/officeart/2005/8/layout/vList5"/>
    <dgm:cxn modelId="{6A525819-AD29-49FC-8827-1782CCCBCEE1}" type="presParOf" srcId="{F97B65BD-BCEB-4F2B-879D-1875B09FEE5A}" destId="{1F0CA806-F101-44B9-8ED0-FAD86C834374}" srcOrd="3" destOrd="0" presId="urn:microsoft.com/office/officeart/2005/8/layout/vList5"/>
    <dgm:cxn modelId="{245C53B6-04B3-4599-8FC3-3CA74254CC46}" type="presParOf" srcId="{F97B65BD-BCEB-4F2B-879D-1875B09FEE5A}" destId="{1BBCB139-AC99-4B1C-9A65-E7ECF3598057}" srcOrd="4" destOrd="0" presId="urn:microsoft.com/office/officeart/2005/8/layout/vList5"/>
    <dgm:cxn modelId="{D2557461-9275-4928-A6B4-F023026987C8}" type="presParOf" srcId="{1BBCB139-AC99-4B1C-9A65-E7ECF3598057}" destId="{A20C08E9-ADF6-49C1-B1FB-FC54E6563932}" srcOrd="0" destOrd="0" presId="urn:microsoft.com/office/officeart/2005/8/layout/vList5"/>
    <dgm:cxn modelId="{E8B7B296-5AC1-43B5-9D5B-F7C527FD393B}" type="presParOf" srcId="{1BBCB139-AC99-4B1C-9A65-E7ECF3598057}" destId="{02C918B9-E5DC-448F-BD24-480E9087B2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A94E4-8CAD-417C-9C47-54A2B4D2B001}">
      <dsp:nvSpPr>
        <dsp:cNvPr id="0" name=""/>
        <dsp:cNvSpPr/>
      </dsp:nvSpPr>
      <dsp:spPr>
        <a:xfrm>
          <a:off x="0" y="2037"/>
          <a:ext cx="4114800" cy="1344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Dropped columns which have more than 60%</a:t>
          </a:r>
          <a:r>
            <a:rPr lang="en-US" sz="2800" kern="1200">
              <a:latin typeface="Arial" panose="020B0604020202020204"/>
            </a:rPr>
            <a:t> Null Values</a:t>
          </a:r>
          <a:endParaRPr lang="en-US" sz="2800" kern="1200"/>
        </a:p>
      </dsp:txBody>
      <dsp:txXfrm>
        <a:off x="65652" y="67689"/>
        <a:ext cx="3983496" cy="1213575"/>
      </dsp:txXfrm>
    </dsp:sp>
    <dsp:sp modelId="{E04EF7F6-80F3-4342-A743-1101AE0B5ED1}">
      <dsp:nvSpPr>
        <dsp:cNvPr id="0" name=""/>
        <dsp:cNvSpPr/>
      </dsp:nvSpPr>
      <dsp:spPr>
        <a:xfrm>
          <a:off x="0" y="1414161"/>
          <a:ext cx="4114800" cy="1344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Normalized by taking the square root.</a:t>
          </a:r>
        </a:p>
      </dsp:txBody>
      <dsp:txXfrm>
        <a:off x="65652" y="1479813"/>
        <a:ext cx="3983496" cy="1213575"/>
      </dsp:txXfrm>
    </dsp:sp>
    <dsp:sp modelId="{02C918B9-E5DC-448F-BD24-480E9087B25A}">
      <dsp:nvSpPr>
        <dsp:cNvPr id="0" name=""/>
        <dsp:cNvSpPr/>
      </dsp:nvSpPr>
      <dsp:spPr>
        <a:xfrm rot="5400000">
          <a:off x="7234448" y="-158874"/>
          <a:ext cx="1075903" cy="73152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The outliers from Data_Value, LowConfidenceLimit, HighConfidenceLimit are dropped using the below formula.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Lower Outlier = Q1 - (1.5*IQR)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Calibri"/>
              <a:cs typeface="Calibri"/>
            </a:rPr>
            <a:t>Higher Outlier = Q3+(1.5*IQR)</a:t>
          </a:r>
          <a:endParaRPr lang="en-US" sz="1500" kern="1200"/>
        </a:p>
      </dsp:txBody>
      <dsp:txXfrm rot="-5400000">
        <a:off x="4114800" y="3013295"/>
        <a:ext cx="7262679" cy="970861"/>
      </dsp:txXfrm>
    </dsp:sp>
    <dsp:sp modelId="{A20C08E9-ADF6-49C1-B1FB-FC54E6563932}">
      <dsp:nvSpPr>
        <dsp:cNvPr id="0" name=""/>
        <dsp:cNvSpPr/>
      </dsp:nvSpPr>
      <dsp:spPr>
        <a:xfrm>
          <a:off x="0" y="2826285"/>
          <a:ext cx="4114800" cy="1344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cs typeface="Calibri"/>
            </a:rPr>
            <a:t>Removed Outliers</a:t>
          </a:r>
        </a:p>
      </dsp:txBody>
      <dsp:txXfrm>
        <a:off x="65652" y="2891937"/>
        <a:ext cx="3983496" cy="1213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4/27/2023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hemrityunjaypathak/heart-disease-and-stroke-*prevention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AA45CDF-565C-AAB1-4B80-3BEF9ADA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" y="4033469"/>
            <a:ext cx="9144000" cy="339517"/>
          </a:xfrm>
        </p:spPr>
        <p:txBody>
          <a:bodyPr vert="horz" lIns="0" tIns="0" rIns="0" bIns="0" rtlCol="0" anchor="t">
            <a:noAutofit/>
          </a:bodyPr>
          <a:lstStyle/>
          <a:p>
            <a:pPr fontAlgn="base">
              <a:lnSpc>
                <a:spcPct val="107000"/>
              </a:lnSpc>
              <a:spcBef>
                <a:spcPts val="0"/>
              </a:spcBef>
            </a:pPr>
            <a:r>
              <a:rPr lang="en-US" sz="1800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Hari Priya </a:t>
            </a:r>
            <a:r>
              <a:rPr lang="en-US" sz="1800" err="1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Avarampalayam</a:t>
            </a:r>
            <a:r>
              <a:rPr lang="en-US" sz="1800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 Manoharan</a:t>
            </a:r>
            <a:r>
              <a:rPr lang="en-US">
                <a:solidFill>
                  <a:srgbClr val="0039A6"/>
                </a:solidFill>
                <a:latin typeface="Arial"/>
                <a:ea typeface="Times New Roman" panose="02020603050405020304" pitchFamily="18" charset="0"/>
                <a:cs typeface="Calibri"/>
              </a:rPr>
              <a:t> </a:t>
            </a:r>
            <a:endParaRPr lang="en-US" sz="1800">
              <a:solidFill>
                <a:srgbClr val="0039A6"/>
              </a:solidFill>
              <a:effectLst/>
              <a:latin typeface="Arial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fontAlgn="base">
              <a:lnSpc>
                <a:spcPct val="107000"/>
              </a:lnSpc>
              <a:spcBef>
                <a:spcPts val="0"/>
              </a:spcBef>
            </a:pPr>
            <a:r>
              <a:rPr lang="en-US">
                <a:solidFill>
                  <a:srgbClr val="0039A6"/>
                </a:solidFill>
                <a:latin typeface="Arial"/>
                <a:ea typeface="Times New Roman" panose="02020603050405020304" pitchFamily="18" charset="0"/>
                <a:cs typeface="Calibri"/>
              </a:rPr>
              <a:t>Agash Sekar</a:t>
            </a:r>
            <a:endParaRPr lang="en-US" sz="1800">
              <a:solidFill>
                <a:srgbClr val="0039A6"/>
              </a:solidFill>
              <a:effectLst/>
              <a:latin typeface="Arial"/>
              <a:ea typeface="Times New Roman" panose="02020603050405020304" pitchFamily="18" charset="0"/>
              <a:cs typeface="Calibri"/>
            </a:endParaRPr>
          </a:p>
          <a:p>
            <a:pPr fontAlgn="base">
              <a:lnSpc>
                <a:spcPct val="107000"/>
              </a:lnSpc>
              <a:spcBef>
                <a:spcPts val="0"/>
              </a:spcBef>
            </a:pPr>
            <a:r>
              <a:rPr lang="en-US" sz="1800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Rida Fathima</a:t>
            </a:r>
            <a:r>
              <a:rPr lang="en-US">
                <a:solidFill>
                  <a:srgbClr val="0039A6"/>
                </a:solidFill>
                <a:latin typeface="Arial"/>
                <a:ea typeface="Times New Roman" panose="02020603050405020304" pitchFamily="18" charset="0"/>
                <a:cs typeface="Calibri"/>
              </a:rPr>
              <a:t> </a:t>
            </a:r>
            <a:endParaRPr lang="en-US" sz="1800">
              <a:solidFill>
                <a:srgbClr val="0039A6"/>
              </a:solidFill>
              <a:effectLst/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EF602D-309E-B672-D803-DDE96BCEB9DF}"/>
              </a:ext>
            </a:extLst>
          </p:cNvPr>
          <p:cNvSpPr txBox="1">
            <a:spLocks/>
          </p:cNvSpPr>
          <p:nvPr/>
        </p:nvSpPr>
        <p:spPr>
          <a:xfrm>
            <a:off x="403122" y="731583"/>
            <a:ext cx="11365605" cy="207788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4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C00000"/>
                </a:solidFill>
                <a:latin typeface="+mj-lt"/>
                <a:cs typeface="Times New Roman"/>
              </a:rPr>
              <a:t>Heart Disease Prediction Model</a:t>
            </a:r>
            <a:endParaRPr lang="en-US" sz="4000">
              <a:solidFill>
                <a:srgbClr val="C00000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02D24-E7C4-C6AA-B6A8-E6E7F4CAC7D9}"/>
              </a:ext>
            </a:extLst>
          </p:cNvPr>
          <p:cNvSpPr txBox="1"/>
          <p:nvPr/>
        </p:nvSpPr>
        <p:spPr>
          <a:xfrm>
            <a:off x="163285" y="179614"/>
            <a:ext cx="2383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Arial"/>
                <a:cs typeface="Arial"/>
              </a:rPr>
              <a:t>TEAM 6</a:t>
            </a:r>
          </a:p>
        </p:txBody>
      </p:sp>
    </p:spTree>
    <p:extLst>
      <p:ext uri="{BB962C8B-B14F-4D97-AF65-F5344CB8AC3E}">
        <p14:creationId xmlns:p14="http://schemas.microsoft.com/office/powerpoint/2010/main" val="176253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561B-FDA4-4E1E-4AFB-9392FB6B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Correlation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D2BE3C7-7033-3D37-726C-16C31C46F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981" y="1788326"/>
            <a:ext cx="9238037" cy="4173203"/>
          </a:xfrm>
          <a:ln w="57150"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DFB79B-B455-F7C2-9444-5CA37072494A}"/>
              </a:ext>
            </a:extLst>
          </p:cNvPr>
          <p:cNvSpPr/>
          <p:nvPr/>
        </p:nvSpPr>
        <p:spPr>
          <a:xfrm>
            <a:off x="9127671" y="4751614"/>
            <a:ext cx="359228" cy="8490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FE97F5-94F3-C941-E486-200C8360D4B9}"/>
              </a:ext>
            </a:extLst>
          </p:cNvPr>
          <p:cNvSpPr/>
          <p:nvPr/>
        </p:nvSpPr>
        <p:spPr>
          <a:xfrm rot="16200000">
            <a:off x="2296886" y="1611084"/>
            <a:ext cx="261257" cy="674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5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69305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74829-4638-2FC2-4931-873433F93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Feature Selection – Chi Square &amp; XGB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255282-FC71-5676-ACF1-FE22E6EDE428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058930" y="1358134"/>
            <a:ext cx="37070" cy="45875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2D0853F-1455-ED2C-CF38-20911E648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8" y="2097556"/>
            <a:ext cx="5172764" cy="3601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0316EC1-A57C-9CDC-6D6F-DF8F1412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088" y="2091370"/>
            <a:ext cx="5474524" cy="3605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0545E-FF57-0DA3-28F4-5CC5FDF6E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Correlation  -  (Top 8 Features)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BBE109-B480-A749-492C-457D65D9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9908" y="1777440"/>
            <a:ext cx="9072183" cy="4173203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130F21-F258-BD06-0DA3-E9BEA6D06025}"/>
              </a:ext>
            </a:extLst>
          </p:cNvPr>
          <p:cNvSpPr/>
          <p:nvPr/>
        </p:nvSpPr>
        <p:spPr>
          <a:xfrm>
            <a:off x="9160328" y="4865914"/>
            <a:ext cx="228600" cy="67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0C69B0-F712-A76A-6CF8-A337A7AB4A66}"/>
              </a:ext>
            </a:extLst>
          </p:cNvPr>
          <p:cNvSpPr/>
          <p:nvPr/>
        </p:nvSpPr>
        <p:spPr>
          <a:xfrm rot="-5400000">
            <a:off x="2204356" y="1643742"/>
            <a:ext cx="228600" cy="674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1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702900"/>
            <a:ext cx="4156364" cy="1109599"/>
          </a:xfrm>
        </p:spPr>
        <p:txBody>
          <a:bodyPr/>
          <a:lstStyle/>
          <a:p>
            <a:r>
              <a:rPr lang="en-US" sz="480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0762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497C-2DA5-1C89-CFF4-8E5E2340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57" y="264351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Trend of Heart Diseases 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5BBBFBC-83FA-0A88-3DE8-1FC26A87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75" y="4285489"/>
            <a:ext cx="2743200" cy="1930657"/>
          </a:xfrm>
          <a:prstGeom prst="rect">
            <a:avLst/>
          </a:prstGeom>
        </p:spPr>
      </p:pic>
      <p:pic>
        <p:nvPicPr>
          <p:cNvPr id="8" name="Picture 8" descr="Line chart&#10;&#10;Description automatically generated">
            <a:extLst>
              <a:ext uri="{FF2B5EF4-FFF2-40B4-BE49-F238E27FC236}">
                <a16:creationId xmlns:a16="http://schemas.microsoft.com/office/drawing/2014/main" id="{CE730B51-99FA-9495-29F5-1DAF7DE8F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6" y="1656759"/>
            <a:ext cx="2743200" cy="1916105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7EC5641-D307-69DF-E045-924AFDA83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340" y="1654186"/>
            <a:ext cx="2743200" cy="1960436"/>
          </a:xfrm>
          <a:prstGeom prst="rect">
            <a:avLst/>
          </a:prstGeom>
        </p:spPr>
      </p:pic>
      <p:pic>
        <p:nvPicPr>
          <p:cNvPr id="10" name="Picture 10" descr="A picture containing polygon&#10;&#10;Description automatically generated">
            <a:extLst>
              <a:ext uri="{FF2B5EF4-FFF2-40B4-BE49-F238E27FC236}">
                <a16:creationId xmlns:a16="http://schemas.microsoft.com/office/drawing/2014/main" id="{CE6C2E5D-41FB-F168-EDFF-90D407E34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26" y="1689170"/>
            <a:ext cx="2743200" cy="1882987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D0F9688E-315C-1FAC-C223-672725DA0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226" y="4255894"/>
            <a:ext cx="2743200" cy="1916105"/>
          </a:xfrm>
          <a:prstGeom prst="rect">
            <a:avLst/>
          </a:prstGeom>
        </p:spPr>
      </p:pic>
      <p:pic>
        <p:nvPicPr>
          <p:cNvPr id="12" name="Picture 12" descr="Line chart&#10;&#10;Description automatically generated">
            <a:extLst>
              <a:ext uri="{FF2B5EF4-FFF2-40B4-BE49-F238E27FC236}">
                <a16:creationId xmlns:a16="http://schemas.microsoft.com/office/drawing/2014/main" id="{C1F67CA7-69D5-885F-CAF4-9236298A9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764" y="4209148"/>
            <a:ext cx="2743200" cy="19604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3B9760-4404-B110-E3F7-A0727E72AE29}"/>
              </a:ext>
            </a:extLst>
          </p:cNvPr>
          <p:cNvSpPr/>
          <p:nvPr/>
        </p:nvSpPr>
        <p:spPr>
          <a:xfrm>
            <a:off x="613625" y="1152261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Heart Attack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1832A2-3B31-1203-DAF6-1312E02B483C}"/>
              </a:ext>
            </a:extLst>
          </p:cNvPr>
          <p:cNvSpPr/>
          <p:nvPr/>
        </p:nvSpPr>
        <p:spPr>
          <a:xfrm>
            <a:off x="4515000" y="1152260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Stroke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385A2-5463-2899-5EA3-14ECE700AB17}"/>
              </a:ext>
            </a:extLst>
          </p:cNvPr>
          <p:cNvSpPr/>
          <p:nvPr/>
        </p:nvSpPr>
        <p:spPr>
          <a:xfrm>
            <a:off x="8327316" y="1152260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Other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9D20E8-425C-AE6C-641C-B807715DC917}"/>
              </a:ext>
            </a:extLst>
          </p:cNvPr>
          <p:cNvSpPr/>
          <p:nvPr/>
        </p:nvSpPr>
        <p:spPr>
          <a:xfrm>
            <a:off x="452603" y="3696358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Heart Failure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68E8B0-3E39-65AB-7D65-FF6FD44CCBF5}"/>
              </a:ext>
            </a:extLst>
          </p:cNvPr>
          <p:cNvSpPr/>
          <p:nvPr/>
        </p:nvSpPr>
        <p:spPr>
          <a:xfrm>
            <a:off x="4512684" y="3696357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Major CV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497C488-83AF-A257-8AD7-20C96C7171F7}"/>
              </a:ext>
            </a:extLst>
          </p:cNvPr>
          <p:cNvSpPr/>
          <p:nvPr/>
        </p:nvSpPr>
        <p:spPr>
          <a:xfrm>
            <a:off x="8417267" y="3680326"/>
            <a:ext cx="2396612" cy="3932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Coronary HD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218-4D33-F4E9-09F7-D2D4F13FF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Heart Disease – State Analysis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3CD6C02-8218-AA6C-2B04-10C0EED47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368" y="1788326"/>
            <a:ext cx="7939264" cy="4173203"/>
          </a:xfrm>
          <a:ln w="57150"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49D2F3-9A21-F379-4EE3-9FD02930D713}"/>
              </a:ext>
            </a:extLst>
          </p:cNvPr>
          <p:cNvCxnSpPr/>
          <p:nvPr/>
        </p:nvCxnSpPr>
        <p:spPr>
          <a:xfrm flipH="1" flipV="1">
            <a:off x="2975722" y="2460252"/>
            <a:ext cx="654423" cy="161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737735-80A6-2005-FE8E-21A1007B9D34}"/>
              </a:ext>
            </a:extLst>
          </p:cNvPr>
          <p:cNvSpPr txBox="1"/>
          <p:nvPr/>
        </p:nvSpPr>
        <p:spPr>
          <a:xfrm>
            <a:off x="2123514" y="2117911"/>
            <a:ext cx="1499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Sofia Pro Medium"/>
              </a:rPr>
              <a:t>Washington</a:t>
            </a:r>
            <a:endParaRPr lang="en-US">
              <a:latin typeface="Sofia Pro Medium" panose="020B0000000000000000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893D2E-D986-529B-4D40-32E4EACB301A}"/>
              </a:ext>
            </a:extLst>
          </p:cNvPr>
          <p:cNvCxnSpPr/>
          <p:nvPr/>
        </p:nvCxnSpPr>
        <p:spPr>
          <a:xfrm flipH="1">
            <a:off x="4426884" y="3602130"/>
            <a:ext cx="161365" cy="145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5BDD88-AC64-46D4-967C-CDB5BCDE7192}"/>
              </a:ext>
            </a:extLst>
          </p:cNvPr>
          <p:cNvSpPr txBox="1"/>
          <p:nvPr/>
        </p:nvSpPr>
        <p:spPr>
          <a:xfrm>
            <a:off x="3546661" y="5065058"/>
            <a:ext cx="1499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Sofia Pro Medium"/>
              </a:rPr>
              <a:t>Colorado</a:t>
            </a:r>
            <a:endParaRPr lang="en-US">
              <a:latin typeface="Sofia Pro Medium" panose="020B0000000000000000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413FC4-EE96-EF15-445C-1E25166742B0}"/>
              </a:ext>
            </a:extLst>
          </p:cNvPr>
          <p:cNvCxnSpPr/>
          <p:nvPr/>
        </p:nvCxnSpPr>
        <p:spPr>
          <a:xfrm flipH="1">
            <a:off x="2922495" y="3767417"/>
            <a:ext cx="676836" cy="45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4F275-6019-8E1A-AC53-6117066B5C6E}"/>
              </a:ext>
            </a:extLst>
          </p:cNvPr>
          <p:cNvSpPr txBox="1"/>
          <p:nvPr/>
        </p:nvSpPr>
        <p:spPr>
          <a:xfrm>
            <a:off x="2134719" y="4213410"/>
            <a:ext cx="14993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Sofia Pro Medium"/>
              </a:rPr>
              <a:t>California</a:t>
            </a:r>
            <a:endParaRPr lang="en-US"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5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10C5-9F62-BED8-75CB-E74291E1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Target Distribution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8F0429-809B-F8B8-6D59-A3DF3F9AE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2033222"/>
            <a:ext cx="7857765" cy="3444924"/>
          </a:xfr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555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CABC-1B14-7FEF-F77C-6FE87DE7B8E2}"/>
              </a:ext>
            </a:extLst>
          </p:cNvPr>
          <p:cNvSpPr txBox="1"/>
          <p:nvPr/>
        </p:nvSpPr>
        <p:spPr>
          <a:xfrm>
            <a:off x="4181475" y="4067175"/>
            <a:ext cx="381000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2000" b="1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41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4" y="355077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Models without 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9135" y="949739"/>
            <a:ext cx="3888453" cy="40062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2162406" y="945106"/>
            <a:ext cx="28712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Logistic Regression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1011C-F9EC-DC9C-2809-D22A0545FB55}"/>
              </a:ext>
            </a:extLst>
          </p:cNvPr>
          <p:cNvCxnSpPr>
            <a:cxnSpLocks/>
          </p:cNvCxnSpPr>
          <p:nvPr/>
        </p:nvCxnSpPr>
        <p:spPr>
          <a:xfrm flipH="1">
            <a:off x="6083314" y="1490858"/>
            <a:ext cx="37070" cy="45875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8E492E16-3F9F-3E6B-201F-C3DCAF27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91" y="1495042"/>
            <a:ext cx="4156765" cy="2277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86F40A2-ADAE-CD10-AFEE-F80722403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91" y="3937033"/>
            <a:ext cx="4156765" cy="2131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83091A1-FFCA-48EC-B862-A710D42ED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23" y="3938196"/>
            <a:ext cx="4156765" cy="2128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1F4F8797-BF11-73BF-97C7-4D59844E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922" y="1495042"/>
            <a:ext cx="4156765" cy="2277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184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/>
              <a:t>Motivation &amp; Problem</a:t>
            </a:r>
          </a:p>
        </p:txBody>
      </p:sp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18940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Models without Sampling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46545" y="1182038"/>
            <a:ext cx="3072025" cy="2917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XGB Classifier </a:t>
            </a:r>
            <a:endParaRPr lang="en-US">
              <a:solidFill>
                <a:srgbClr val="0039A6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2360875" y="1119491"/>
            <a:ext cx="28712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Random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18F751-4856-F755-890B-A761488132B0}"/>
              </a:ext>
            </a:extLst>
          </p:cNvPr>
          <p:cNvCxnSpPr>
            <a:cxnSpLocks/>
          </p:cNvCxnSpPr>
          <p:nvPr/>
        </p:nvCxnSpPr>
        <p:spPr>
          <a:xfrm flipH="1">
            <a:off x="6080702" y="1336363"/>
            <a:ext cx="15298" cy="488144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40C8E719-B702-8147-9AA7-4B1746D6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4014911"/>
            <a:ext cx="3969025" cy="2063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4946B948-14E2-C537-FE1F-8DE6D6DC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8" y="1561302"/>
            <a:ext cx="3969026" cy="2244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6F6B265-2DD6-89D9-817D-6260CF05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574" y="4003975"/>
            <a:ext cx="3969025" cy="2074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3" descr="Chart&#10;&#10;Description automatically generated">
            <a:extLst>
              <a:ext uri="{FF2B5EF4-FFF2-40B4-BE49-F238E27FC236}">
                <a16:creationId xmlns:a16="http://schemas.microsoft.com/office/drawing/2014/main" id="{8523B490-FF03-DBCF-60A4-5DBBA4949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574" y="1539216"/>
            <a:ext cx="3969025" cy="2277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486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23257" y="2679785"/>
            <a:ext cx="5371146" cy="1155829"/>
          </a:xfrm>
        </p:spPr>
        <p:txBody>
          <a:bodyPr/>
          <a:lstStyle/>
          <a:p>
            <a:r>
              <a:rPr lang="en-US" sz="5000">
                <a:latin typeface="Arial"/>
                <a:cs typeface="Arial"/>
              </a:rPr>
              <a:t>Under</a:t>
            </a:r>
            <a:br>
              <a:rPr lang="en-US" sz="5000">
                <a:latin typeface="Arial"/>
                <a:cs typeface="Arial"/>
              </a:rPr>
            </a:br>
            <a:r>
              <a:rPr lang="en-US" sz="5000">
                <a:latin typeface="Arial"/>
                <a:cs typeface="Arial"/>
              </a:rPr>
              <a:t>Sampling</a:t>
            </a:r>
            <a:endParaRPr lang="en-US" sz="5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40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E265-441F-3BFD-083E-32F15FC5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Under sampling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7CE7-6F34-8621-FFFC-060F6CEC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Original Dataset Shape: 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(38692, 8)</a:t>
            </a:r>
            <a:endParaRPr lang="en-US">
              <a:solidFill>
                <a:srgbClr val="C00000"/>
              </a:solidFill>
              <a:cs typeface="Arial"/>
            </a:endParaRPr>
          </a:p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Dataset Shape: 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(18474, 8)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ADAC5-19A8-8BED-35A4-9A17502A6DF0}"/>
              </a:ext>
            </a:extLst>
          </p:cNvPr>
          <p:cNvSpPr txBox="1"/>
          <p:nvPr/>
        </p:nvSpPr>
        <p:spPr>
          <a:xfrm>
            <a:off x="390895" y="3213919"/>
            <a:ext cx="45744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rgbClr val="0039A6"/>
              </a:solidFill>
              <a:latin typeface="Sofia Pro Medium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0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- Heart Attack</a:t>
            </a:r>
            <a:endParaRPr lang="en-US" b="1" dirty="0">
              <a:solidFill>
                <a:schemeClr val="tx2"/>
              </a:solidFill>
              <a:latin typeface="Arial"/>
              <a:cs typeface="Calibri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1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Coronary Heart Disease </a:t>
            </a: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2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Other Heart Diseases</a:t>
            </a:r>
            <a:endParaRPr lang="en-US" b="1" dirty="0">
              <a:solidFill>
                <a:schemeClr val="tx2"/>
              </a:solidFill>
              <a:latin typeface="Arial"/>
              <a:cs typeface="Calibri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3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Heart Failure</a:t>
            </a:r>
            <a:endParaRPr lang="en-US" b="1" dirty="0">
              <a:solidFill>
                <a:schemeClr val="tx2"/>
              </a:solidFill>
              <a:latin typeface="Arial"/>
              <a:cs typeface="Calibri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4 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Major Cardiovascular Disease </a:t>
            </a:r>
            <a:endParaRPr lang="en-US" b="1" dirty="0">
              <a:solidFill>
                <a:schemeClr val="tx2"/>
              </a:solidFill>
              <a:latin typeface="Arial"/>
              <a:cs typeface="Calibri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Times New Roman"/>
              </a:rPr>
              <a:t>5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</a:t>
            </a:r>
            <a:r>
              <a:rPr lang="en-US" b="1" dirty="0">
                <a:solidFill>
                  <a:schemeClr val="tx2"/>
                </a:solidFill>
                <a:latin typeface="Arial"/>
                <a:cs typeface="Times New Roman"/>
              </a:rPr>
              <a:t> Stroke</a:t>
            </a:r>
            <a:endParaRPr lang="en-US" b="1" dirty="0">
              <a:solidFill>
                <a:schemeClr val="tx2"/>
              </a:solidFill>
              <a:latin typeface="Arial"/>
              <a:cs typeface="Calibri"/>
            </a:endParaRPr>
          </a:p>
          <a:p>
            <a:endParaRPr lang="en-US" b="1" dirty="0">
              <a:solidFill>
                <a:srgbClr val="0039A6"/>
              </a:solidFill>
              <a:latin typeface="Sofia Pro Medium"/>
            </a:endParaRPr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2E190D9-85EF-31AA-BB93-D04C80F49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531" y="2077633"/>
            <a:ext cx="4245113" cy="32990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641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4" y="355077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Models 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3563" y="1002748"/>
            <a:ext cx="3801369" cy="48771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2151363" y="923019"/>
            <a:ext cx="28712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Logistic Regression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81011C-F9EC-DC9C-2809-D22A0545FB55}"/>
              </a:ext>
            </a:extLst>
          </p:cNvPr>
          <p:cNvCxnSpPr>
            <a:cxnSpLocks/>
          </p:cNvCxnSpPr>
          <p:nvPr/>
        </p:nvCxnSpPr>
        <p:spPr>
          <a:xfrm flipH="1">
            <a:off x="5974457" y="1490858"/>
            <a:ext cx="15299" cy="45875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F6342C9-3B2F-A1DD-367E-A914E1CA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443" y="1387679"/>
            <a:ext cx="4057373" cy="2525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F247AFB-0665-04AF-4882-ABC720794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443" y="4052711"/>
            <a:ext cx="4057373" cy="2109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4399173-F1DF-4F05-2D0D-A4182D95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69" y="4057155"/>
            <a:ext cx="4057373" cy="2100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FE4620D-DD01-6EF7-DC5A-6CAD73965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69" y="1387678"/>
            <a:ext cx="4057373" cy="2525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776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18940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Models 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8458" y="953123"/>
            <a:ext cx="3072025" cy="4985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XGB Classification</a:t>
            </a:r>
            <a:endParaRPr lang="en-US" err="1">
              <a:solidFill>
                <a:srgbClr val="0039A6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2334439" y="957388"/>
            <a:ext cx="28712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Random Forest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18F751-4856-F755-890B-A761488132B0}"/>
              </a:ext>
            </a:extLst>
          </p:cNvPr>
          <p:cNvCxnSpPr>
            <a:cxnSpLocks/>
          </p:cNvCxnSpPr>
          <p:nvPr/>
        </p:nvCxnSpPr>
        <p:spPr>
          <a:xfrm flipH="1">
            <a:off x="6047887" y="1203052"/>
            <a:ext cx="14983" cy="506239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D02B0D5E-EA93-BC61-368F-4DF33D50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26" y="4017224"/>
            <a:ext cx="4013199" cy="2081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252735DC-1EB5-400E-EC2B-D4E688851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26" y="1376635"/>
            <a:ext cx="3957982" cy="2492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EBE0E912-7696-E106-169C-9057CDEB4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69" y="4021542"/>
            <a:ext cx="4013199" cy="2072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10" descr="Chart&#10;&#10;Description automatically generated">
            <a:extLst>
              <a:ext uri="{FF2B5EF4-FFF2-40B4-BE49-F238E27FC236}">
                <a16:creationId xmlns:a16="http://schemas.microsoft.com/office/drawing/2014/main" id="{C3D03D9A-5457-A1E9-43BB-4B3B8B3B5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269" y="1376634"/>
            <a:ext cx="3957982" cy="2492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280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21" y="99973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Under Sampling with Hyperparameters</a:t>
            </a:r>
            <a:endParaRPr lang="en-US" err="1">
              <a:solidFill>
                <a:srgbClr val="C00000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1789516" y="851439"/>
            <a:ext cx="363981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Decision Tree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0E9E83-105A-ECF9-8A17-86446F50A98C}"/>
              </a:ext>
            </a:extLst>
          </p:cNvPr>
          <p:cNvSpPr txBox="1">
            <a:spLocks/>
          </p:cNvSpPr>
          <p:nvPr/>
        </p:nvSpPr>
        <p:spPr>
          <a:xfrm>
            <a:off x="7004116" y="910726"/>
            <a:ext cx="3565592" cy="49450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Random Forest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85985-1590-968D-A4D1-79D449CA92E8}"/>
              </a:ext>
            </a:extLst>
          </p:cNvPr>
          <p:cNvCxnSpPr>
            <a:cxnSpLocks/>
          </p:cNvCxnSpPr>
          <p:nvPr/>
        </p:nvCxnSpPr>
        <p:spPr>
          <a:xfrm>
            <a:off x="5493703" y="1045016"/>
            <a:ext cx="17673" cy="5635867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1152B6-2434-6951-8464-E8E72EA7F69A}"/>
              </a:ext>
            </a:extLst>
          </p:cNvPr>
          <p:cNvSpPr txBox="1"/>
          <p:nvPr/>
        </p:nvSpPr>
        <p:spPr>
          <a:xfrm>
            <a:off x="1004956" y="386521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Best parameters:</a:t>
            </a:r>
          </a:p>
          <a:p>
            <a:endParaRPr lang="en-US" b="1">
              <a:solidFill>
                <a:schemeClr val="accent1"/>
              </a:solidFill>
              <a:latin typeface="Arial"/>
              <a:cs typeface="Calibri"/>
            </a:endParaRPr>
          </a:p>
          <a:p>
            <a:r>
              <a:rPr lang="en-US" b="1">
                <a:solidFill>
                  <a:schemeClr val="accent1"/>
                </a:solidFill>
                <a:latin typeface="Arial"/>
                <a:cs typeface="Calibri"/>
              </a:rPr>
              <a:t>'</a:t>
            </a:r>
            <a:r>
              <a:rPr lang="en-US" b="1" err="1">
                <a:solidFill>
                  <a:schemeClr val="accent1"/>
                </a:solidFill>
                <a:latin typeface="Arial"/>
                <a:cs typeface="Calibri"/>
              </a:rPr>
              <a:t>max_depth</a:t>
            </a:r>
            <a:r>
              <a:rPr lang="en-US" b="1">
                <a:solidFill>
                  <a:schemeClr val="accent1"/>
                </a:solidFill>
                <a:latin typeface="Arial"/>
                <a:cs typeface="Calibri"/>
              </a:rPr>
              <a:t>': 6,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Calibri"/>
              </a:rPr>
              <a:t>min_samples_leaf</a:t>
            </a:r>
            <a:r>
              <a:rPr lang="en-US" b="1">
                <a:solidFill>
                  <a:schemeClr val="accent1"/>
                </a:solidFill>
                <a:latin typeface="Arial"/>
                <a:cs typeface="Calibri"/>
              </a:rPr>
              <a:t>': 8,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Calibri"/>
              </a:rPr>
              <a:t>min_samples_split</a:t>
            </a:r>
            <a:r>
              <a:rPr lang="en-US" b="1">
                <a:solidFill>
                  <a:schemeClr val="accent1"/>
                </a:solidFill>
                <a:latin typeface="Arial"/>
                <a:cs typeface="Calibri"/>
              </a:rPr>
              <a:t>':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75696-D441-B8C9-FB80-41C2A85091BC}"/>
              </a:ext>
            </a:extLst>
          </p:cNvPr>
          <p:cNvSpPr txBox="1"/>
          <p:nvPr/>
        </p:nvSpPr>
        <p:spPr>
          <a:xfrm>
            <a:off x="6095999" y="3865217"/>
            <a:ext cx="284259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Best parameters:</a:t>
            </a:r>
          </a:p>
          <a:p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'max_features': 0.5,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min_samples_leaf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2,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min_samples_split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5,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n_estimators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100</a:t>
            </a:r>
          </a:p>
        </p:txBody>
      </p:sp>
      <p:pic>
        <p:nvPicPr>
          <p:cNvPr id="4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E9F92657-21EC-254B-EC6C-803A67C2F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47" y="1319046"/>
            <a:ext cx="4090504" cy="228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8" descr="Table&#10;&#10;Description automatically generated">
            <a:extLst>
              <a:ext uri="{FF2B5EF4-FFF2-40B4-BE49-F238E27FC236}">
                <a16:creationId xmlns:a16="http://schemas.microsoft.com/office/drawing/2014/main" id="{D3FA598B-698B-550A-2F58-52DDAD1B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74" y="1321942"/>
            <a:ext cx="4090504" cy="2303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45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223257" y="2679785"/>
            <a:ext cx="5371146" cy="1155829"/>
          </a:xfrm>
        </p:spPr>
        <p:txBody>
          <a:bodyPr/>
          <a:lstStyle/>
          <a:p>
            <a:r>
              <a:rPr lang="en-US" sz="5000">
                <a:latin typeface="Arial"/>
                <a:cs typeface="Arial"/>
              </a:rPr>
              <a:t>Over</a:t>
            </a:r>
            <a:br>
              <a:rPr lang="en-US" sz="5000">
                <a:latin typeface="Arial"/>
                <a:cs typeface="Arial"/>
              </a:rPr>
            </a:br>
            <a:r>
              <a:rPr lang="en-US" sz="5000">
                <a:latin typeface="Arial"/>
                <a:cs typeface="Arial"/>
              </a:rPr>
              <a:t>Sampling</a:t>
            </a:r>
            <a:endParaRPr lang="en-US" sz="5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23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E265-441F-3BFD-083E-32F15FC5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SMOTE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F7CE7-6F34-8621-FFFC-060F6CEC2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Original Dataset Shape: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 (38692, 8)</a:t>
            </a:r>
            <a:endParaRPr lang="en-US">
              <a:solidFill>
                <a:srgbClr val="C00000"/>
              </a:solidFill>
              <a:cs typeface="Arial"/>
            </a:endParaRPr>
          </a:p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SMOTE Dataset Shape: 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(92952, 8)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ADAC5-19A8-8BED-35A4-9A17502A6DF0}"/>
              </a:ext>
            </a:extLst>
          </p:cNvPr>
          <p:cNvSpPr txBox="1"/>
          <p:nvPr/>
        </p:nvSpPr>
        <p:spPr>
          <a:xfrm>
            <a:off x="390895" y="2847764"/>
            <a:ext cx="399060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0039A6"/>
              </a:solidFill>
              <a:latin typeface="Segoe UI"/>
              <a:cs typeface="Segoe UI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 - Heart Attack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 - Coronary Heart Disease 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2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 - Other Heart Diseases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 - Heart Failure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4 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- Major Cardiovascular Disease 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lang="en-US" b="1" dirty="0">
                <a:solidFill>
                  <a:schemeClr val="tx2"/>
                </a:solidFill>
                <a:latin typeface="Arial"/>
                <a:cs typeface="Arial"/>
              </a:rPr>
              <a:t> - Stroke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dirty="0">
              <a:solidFill>
                <a:srgbClr val="0039A6"/>
              </a:solidFill>
              <a:latin typeface="Segoe UI"/>
              <a:cs typeface="Segoe UI"/>
            </a:endParaRPr>
          </a:p>
          <a:p>
            <a:endParaRPr lang="en-US" b="1" dirty="0">
              <a:solidFill>
                <a:srgbClr val="0039A6"/>
              </a:solidFill>
              <a:latin typeface="Sofia Pro Medium"/>
            </a:endParaRPr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CC3E6B6-6DA8-2CF4-BDE7-E265EE5D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576" y="1917597"/>
            <a:ext cx="4377633" cy="3309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86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3972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After SMOTE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1621" y="688094"/>
            <a:ext cx="3072025" cy="4985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1611699" y="686836"/>
            <a:ext cx="28712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Logistic Regression</a:t>
            </a:r>
          </a:p>
        </p:txBody>
      </p:sp>
      <p:pic>
        <p:nvPicPr>
          <p:cNvPr id="3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E8CD7CEA-CC83-F0D2-37D1-51024B11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3" y="3886669"/>
            <a:ext cx="3770243" cy="2232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AFFECE5-F679-7B6D-FADA-9FB1B2A0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13" y="1185823"/>
            <a:ext cx="3770244" cy="2476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A61C40-BC18-64D4-1BBB-A156956F8C0E}"/>
              </a:ext>
            </a:extLst>
          </p:cNvPr>
          <p:cNvCxnSpPr>
            <a:cxnSpLocks/>
          </p:cNvCxnSpPr>
          <p:nvPr/>
        </p:nvCxnSpPr>
        <p:spPr>
          <a:xfrm flipH="1">
            <a:off x="5407365" y="1203052"/>
            <a:ext cx="14983" cy="506239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2" descr="Table&#10;&#10;Description automatically generated">
            <a:extLst>
              <a:ext uri="{FF2B5EF4-FFF2-40B4-BE49-F238E27FC236}">
                <a16:creationId xmlns:a16="http://schemas.microsoft.com/office/drawing/2014/main" id="{250263F9-73DC-4CE2-1422-0639560573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18040" y="3881725"/>
            <a:ext cx="3764308" cy="22317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20" descr="Chart&#10;&#10;Description automatically generated">
            <a:extLst>
              <a:ext uri="{FF2B5EF4-FFF2-40B4-BE49-F238E27FC236}">
                <a16:creationId xmlns:a16="http://schemas.microsoft.com/office/drawing/2014/main" id="{FAD9588F-2E3F-DF04-9B29-9E9447E7E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704" y="1207911"/>
            <a:ext cx="3770243" cy="2454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787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3972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After SMOTE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3B78-C7A4-AC2E-8023-FD3B32D42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1621" y="638933"/>
            <a:ext cx="3072025" cy="49859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XGB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1997687" y="602051"/>
            <a:ext cx="43706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Random Forest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263FAE-AA77-2C10-57D5-79A3E5784942}"/>
              </a:ext>
            </a:extLst>
          </p:cNvPr>
          <p:cNvCxnSpPr>
            <a:cxnSpLocks/>
          </p:cNvCxnSpPr>
          <p:nvPr/>
        </p:nvCxnSpPr>
        <p:spPr>
          <a:xfrm flipH="1">
            <a:off x="5407543" y="1284392"/>
            <a:ext cx="37070" cy="458752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0B76C62-A4A9-8F18-E1E1-723A4DBB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92" y="3874733"/>
            <a:ext cx="3715026" cy="21896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5" descr="Chart&#10;&#10;Description automatically generated">
            <a:extLst>
              <a:ext uri="{FF2B5EF4-FFF2-40B4-BE49-F238E27FC236}">
                <a16:creationId xmlns:a16="http://schemas.microsoft.com/office/drawing/2014/main" id="{73752254-B616-B092-E602-3C7D5815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91" y="1141650"/>
            <a:ext cx="3715026" cy="2520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9" descr="Chart&#10;&#10;Description automatically generated">
            <a:extLst>
              <a:ext uri="{FF2B5EF4-FFF2-40B4-BE49-F238E27FC236}">
                <a16:creationId xmlns:a16="http://schemas.microsoft.com/office/drawing/2014/main" id="{F024DC9E-3331-50BB-2B8B-A0518175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87" y="1130607"/>
            <a:ext cx="3715026" cy="2520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B64FC0E-9479-83B4-B7E7-CA163D3A9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29" y="3751762"/>
            <a:ext cx="3929742" cy="24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7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1055A-8C4F-68FC-07FC-F6F7BF5875D9}"/>
              </a:ext>
            </a:extLst>
          </p:cNvPr>
          <p:cNvSpPr txBox="1"/>
          <p:nvPr/>
        </p:nvSpPr>
        <p:spPr>
          <a:xfrm>
            <a:off x="1199613" y="3048134"/>
            <a:ext cx="9515475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chemeClr val="accent2"/>
                </a:solidFill>
                <a:latin typeface="Arial"/>
                <a:cs typeface="Arial"/>
              </a:rPr>
              <a:t>To predict the Heart Disease of patients using Machine Learning Algorithms</a:t>
            </a:r>
            <a:endParaRPr lang="en-US">
              <a:solidFill>
                <a:schemeClr val="accent2"/>
              </a:solidFill>
            </a:endParaRPr>
          </a:p>
          <a:p>
            <a:pPr algn="ctr"/>
            <a:endParaRPr lang="en-US" sz="2800" b="1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83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060A-1C23-5C80-8D00-DC350613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21" y="99973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SMOTE with Hyperparameters</a:t>
            </a:r>
            <a:endParaRPr lang="en-US" err="1">
              <a:solidFill>
                <a:srgbClr val="C00000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7554-8140-CE69-4A06-6D85A0E115F0}"/>
              </a:ext>
            </a:extLst>
          </p:cNvPr>
          <p:cNvSpPr txBox="1"/>
          <p:nvPr/>
        </p:nvSpPr>
        <p:spPr>
          <a:xfrm>
            <a:off x="2363777" y="982241"/>
            <a:ext cx="365070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39A6"/>
                </a:solidFill>
                <a:latin typeface="Arial"/>
                <a:cs typeface="Arial"/>
              </a:rPr>
              <a:t>Decision Tree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00E9E83-105A-ECF9-8A17-86446F50A98C}"/>
              </a:ext>
            </a:extLst>
          </p:cNvPr>
          <p:cNvSpPr txBox="1">
            <a:spLocks/>
          </p:cNvSpPr>
          <p:nvPr/>
        </p:nvSpPr>
        <p:spPr>
          <a:xfrm>
            <a:off x="7241472" y="982419"/>
            <a:ext cx="3740745" cy="4985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39A6"/>
                </a:solidFill>
                <a:latin typeface="Arial"/>
                <a:cs typeface="Arial"/>
              </a:rPr>
              <a:t>Random Forest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85985-1590-968D-A4D1-79D449CA92E8}"/>
              </a:ext>
            </a:extLst>
          </p:cNvPr>
          <p:cNvCxnSpPr>
            <a:cxnSpLocks/>
          </p:cNvCxnSpPr>
          <p:nvPr/>
        </p:nvCxnSpPr>
        <p:spPr>
          <a:xfrm flipH="1">
            <a:off x="5852453" y="595280"/>
            <a:ext cx="26027" cy="614465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176860-50E8-20D8-6B19-5AAE86735352}"/>
              </a:ext>
            </a:extLst>
          </p:cNvPr>
          <p:cNvSpPr txBox="1"/>
          <p:nvPr/>
        </p:nvSpPr>
        <p:spPr>
          <a:xfrm>
            <a:off x="2076725" y="3941890"/>
            <a:ext cx="378633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Best Parameters:</a:t>
            </a:r>
          </a:p>
          <a:p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max_depth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10, </a:t>
            </a:r>
          </a:p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min_samples_leaf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2, </a:t>
            </a:r>
          </a:p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min_samples_split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2</a:t>
            </a:r>
          </a:p>
          <a:p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BBD79-4403-06AB-6100-F734099F0399}"/>
              </a:ext>
            </a:extLst>
          </p:cNvPr>
          <p:cNvSpPr txBox="1"/>
          <p:nvPr/>
        </p:nvSpPr>
        <p:spPr>
          <a:xfrm>
            <a:off x="6372087" y="3854173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Best parameters:</a:t>
            </a:r>
          </a:p>
          <a:p>
            <a:endParaRPr lang="en-US" b="1">
              <a:solidFill>
                <a:schemeClr val="accent1"/>
              </a:solidFill>
              <a:latin typeface="Arial"/>
              <a:cs typeface="Arial"/>
            </a:endParaRPr>
          </a:p>
          <a:p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max_features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0.5,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min_samples_leaf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2,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min_samples_split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2, '</a:t>
            </a:r>
            <a:r>
              <a:rPr lang="en-US" b="1" err="1">
                <a:solidFill>
                  <a:schemeClr val="accent1"/>
                </a:solidFill>
                <a:latin typeface="Arial"/>
                <a:cs typeface="Arial"/>
              </a:rPr>
              <a:t>n_estimators</a:t>
            </a:r>
            <a:r>
              <a:rPr lang="en-US" b="1">
                <a:solidFill>
                  <a:schemeClr val="accent1"/>
                </a:solidFill>
                <a:latin typeface="Arial"/>
                <a:cs typeface="Arial"/>
              </a:rPr>
              <a:t>': 500</a:t>
            </a:r>
          </a:p>
        </p:txBody>
      </p:sp>
      <p:pic>
        <p:nvPicPr>
          <p:cNvPr id="7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210E6AA9-EAE9-AB12-6607-E87031C3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82508"/>
            <a:ext cx="3648765" cy="2137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1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99F05CB-EA48-5D52-9F86-5F1A394B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544" y="1478408"/>
            <a:ext cx="3715026" cy="2192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715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97276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4A073-02DE-D5C1-F2F5-E0A1C58DA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cs typeface="Arial"/>
              </a:rPr>
              <a:t>Results</a:t>
            </a:r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CBF1F71-DD60-E34C-B61D-CB71FE39D8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141111"/>
              </p:ext>
            </p:extLst>
          </p:nvPr>
        </p:nvGraphicFramePr>
        <p:xfrm>
          <a:off x="380999" y="1775915"/>
          <a:ext cx="1143000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3899832226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122080007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306558004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216258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UNDER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OVERSAMPLING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67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72.26%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44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85.24%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83.33%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88.67%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1194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 noProof="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 noProof="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 (Tuning)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85.27%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89.43%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46736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85.69%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86.61%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90.58%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09175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 noProof="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 noProof="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 (Tuning)</a:t>
                      </a:r>
                      <a:endParaRPr lang="en-US" sz="1800" b="1" kern="1200">
                        <a:solidFill>
                          <a:srgbClr val="0039A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87.25%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92.47%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6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88.09%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0039A6"/>
                          </a:solidFill>
                          <a:latin typeface="+mn-lt"/>
                          <a:ea typeface="+mn-ea"/>
                          <a:cs typeface="+mn-cs"/>
                        </a:rPr>
                        <a:t>87.40%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92.53%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54988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AEF25E9-2DC7-3969-FA19-218ECAA97FBB}"/>
              </a:ext>
            </a:extLst>
          </p:cNvPr>
          <p:cNvSpPr/>
          <p:nvPr/>
        </p:nvSpPr>
        <p:spPr>
          <a:xfrm>
            <a:off x="8957507" y="5378173"/>
            <a:ext cx="2851890" cy="6268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43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820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/>
              <a:t>Proposed 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325BC-4C4E-87C5-5818-670682F2D3E2}"/>
              </a:ext>
            </a:extLst>
          </p:cNvPr>
          <p:cNvSpPr txBox="1">
            <a:spLocks/>
          </p:cNvSpPr>
          <p:nvPr/>
        </p:nvSpPr>
        <p:spPr>
          <a:xfrm>
            <a:off x="381000" y="2466974"/>
            <a:ext cx="11299371" cy="33895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latin typeface="Arial"/>
                <a:cs typeface="Arial"/>
              </a:rPr>
              <a:t>Build Classification Models to Predict the Heart Disease of Patients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85834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 dirty="0"/>
              <a:t>Dataset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01201-E8F9-C0FB-EEDF-55C30A8CAD62}"/>
              </a:ext>
            </a:extLst>
          </p:cNvPr>
          <p:cNvSpPr txBox="1"/>
          <p:nvPr/>
        </p:nvSpPr>
        <p:spPr>
          <a:xfrm>
            <a:off x="985520" y="5801360"/>
            <a:ext cx="1064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i-FI" b="0" i="0" dirty="0">
                <a:solidFill>
                  <a:srgbClr val="FFFFFF"/>
                </a:solidFill>
                <a:effectLst/>
                <a:latin typeface="Helvetica Neue"/>
              </a:rPr>
              <a:t>Dataset = </a:t>
            </a:r>
            <a:r>
              <a:rPr lang="fi-FI" b="0" i="0" u="sng" dirty="0">
                <a:solidFill>
                  <a:srgbClr val="FFFFFF"/>
                </a:solidFill>
                <a:effectLst/>
                <a:latin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https://www.kaggle.com/datasets/themrityunjaypathak/heart-disease-and-stroke-*prevention</a:t>
            </a:r>
            <a:r>
              <a:rPr lang="fi-FI" b="0" i="0" dirty="0">
                <a:solidFill>
                  <a:srgbClr val="FFFFFF"/>
                </a:solidFill>
                <a:effectLst/>
                <a:latin typeface="Helvetica Neue"/>
              </a:rPr>
              <a:t>*</a:t>
            </a:r>
            <a:endParaRPr lang="en-US" dirty="0">
              <a:solidFill>
                <a:srgbClr val="FFFFFF"/>
              </a:solidFill>
              <a:latin typeface="Sofia Pro Medium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56F7B-C3A6-48C2-ECE0-76A66C502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725" y="2066925"/>
            <a:ext cx="5476875" cy="5238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Heart Failure 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9355DE1-4D28-54CA-4934-B59A40A7F616}"/>
              </a:ext>
            </a:extLst>
          </p:cNvPr>
          <p:cNvSpPr txBox="1">
            <a:spLocks/>
          </p:cNvSpPr>
          <p:nvPr/>
        </p:nvSpPr>
        <p:spPr>
          <a:xfrm>
            <a:off x="1609724" y="2657474"/>
            <a:ext cx="3754756" cy="523876"/>
          </a:xfrm>
          <a:prstGeom prst="roundRect">
            <a:avLst/>
          </a:prstGeom>
          <a:solidFill>
            <a:srgbClr val="003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Coronary Heart Disease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30504CB5-D17F-204D-94CE-CCC00CD2ABEB}"/>
              </a:ext>
            </a:extLst>
          </p:cNvPr>
          <p:cNvSpPr txBox="1">
            <a:spLocks/>
          </p:cNvSpPr>
          <p:nvPr/>
        </p:nvSpPr>
        <p:spPr>
          <a:xfrm>
            <a:off x="1609724" y="3252787"/>
            <a:ext cx="3612516" cy="523877"/>
          </a:xfrm>
          <a:prstGeom prst="roundRect">
            <a:avLst/>
          </a:prstGeom>
          <a:solidFill>
            <a:srgbClr val="003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Stroke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755EA8E-0A3B-F7C9-1A14-2CAD0445FD29}"/>
              </a:ext>
            </a:extLst>
          </p:cNvPr>
          <p:cNvSpPr txBox="1">
            <a:spLocks/>
          </p:cNvSpPr>
          <p:nvPr/>
        </p:nvSpPr>
        <p:spPr>
          <a:xfrm>
            <a:off x="1609725" y="3848101"/>
            <a:ext cx="3429635" cy="523875"/>
          </a:xfrm>
          <a:prstGeom prst="roundRect">
            <a:avLst/>
          </a:prstGeom>
          <a:solidFill>
            <a:srgbClr val="003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Major Cardiovascular Disease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44519C4-DA8B-1257-930C-DAF23D17C79B}"/>
              </a:ext>
            </a:extLst>
          </p:cNvPr>
          <p:cNvSpPr txBox="1">
            <a:spLocks/>
          </p:cNvSpPr>
          <p:nvPr/>
        </p:nvSpPr>
        <p:spPr>
          <a:xfrm>
            <a:off x="1609725" y="4438651"/>
            <a:ext cx="3216275" cy="523876"/>
          </a:xfrm>
          <a:prstGeom prst="roundRect">
            <a:avLst/>
          </a:prstGeom>
          <a:solidFill>
            <a:srgbClr val="003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Other Heart Disease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5BF9ABB-03D4-E37F-8D27-570FDE5B106D}"/>
              </a:ext>
            </a:extLst>
          </p:cNvPr>
          <p:cNvSpPr/>
          <p:nvPr/>
        </p:nvSpPr>
        <p:spPr>
          <a:xfrm>
            <a:off x="889916" y="2066924"/>
            <a:ext cx="638175" cy="367665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E20656C-A011-C2F6-1D42-6705F93917A0}"/>
              </a:ext>
            </a:extLst>
          </p:cNvPr>
          <p:cNvSpPr txBox="1">
            <a:spLocks/>
          </p:cNvSpPr>
          <p:nvPr/>
        </p:nvSpPr>
        <p:spPr>
          <a:xfrm>
            <a:off x="1609724" y="5038727"/>
            <a:ext cx="3053716" cy="523876"/>
          </a:xfrm>
          <a:prstGeom prst="roundRect">
            <a:avLst/>
          </a:prstGeom>
          <a:solidFill>
            <a:srgbClr val="0039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bg1"/>
                </a:solidFill>
              </a:rPr>
              <a:t>Heart Attack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FB0852C-9304-F2AD-4DAE-C477428B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75F360-F78E-A39E-5A08-2E87FF628FC4}"/>
              </a:ext>
            </a:extLst>
          </p:cNvPr>
          <p:cNvSpPr txBox="1"/>
          <p:nvPr/>
        </p:nvSpPr>
        <p:spPr>
          <a:xfrm>
            <a:off x="5342889" y="2725063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4,669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A47D1A-3620-43AB-2D05-6AEF4D54E46A}"/>
              </a:ext>
            </a:extLst>
          </p:cNvPr>
          <p:cNvSpPr txBox="1"/>
          <p:nvPr/>
        </p:nvSpPr>
        <p:spPr>
          <a:xfrm>
            <a:off x="7086600" y="2144196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16,467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720214-4F4E-2343-AF9F-B132A3CCCBFB}"/>
              </a:ext>
            </a:extLst>
          </p:cNvPr>
          <p:cNvSpPr txBox="1"/>
          <p:nvPr/>
        </p:nvSpPr>
        <p:spPr>
          <a:xfrm>
            <a:off x="5222240" y="3333392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4,658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C300F-AEF0-38BE-E0D4-8F92AA1C5076}"/>
              </a:ext>
            </a:extLst>
          </p:cNvPr>
          <p:cNvSpPr txBox="1"/>
          <p:nvPr/>
        </p:nvSpPr>
        <p:spPr>
          <a:xfrm>
            <a:off x="5039360" y="3976609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4,657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1C0F42-D0E4-EC6A-DF3B-6D9A0EC35576}"/>
              </a:ext>
            </a:extLst>
          </p:cNvPr>
          <p:cNvSpPr txBox="1"/>
          <p:nvPr/>
        </p:nvSpPr>
        <p:spPr>
          <a:xfrm>
            <a:off x="4826000" y="4553982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4,644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47AA27-3DD2-3A1B-F67F-F435A41CAEEE}"/>
              </a:ext>
            </a:extLst>
          </p:cNvPr>
          <p:cNvSpPr txBox="1"/>
          <p:nvPr/>
        </p:nvSpPr>
        <p:spPr>
          <a:xfrm>
            <a:off x="4636769" y="515068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C00000"/>
                </a:solidFill>
                <a:latin typeface="Sofia Pro Medium" panose="020B0000000000000000" pitchFamily="34" charset="0"/>
              </a:rPr>
              <a:t>4,617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C5C24-926D-4803-4329-191B068621D3}"/>
              </a:ext>
            </a:extLst>
          </p:cNvPr>
          <p:cNvSpPr txBox="1"/>
          <p:nvPr/>
        </p:nvSpPr>
        <p:spPr>
          <a:xfrm rot="16200000">
            <a:off x="-387962" y="3545832"/>
            <a:ext cx="320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EDEEE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29DC41-FC8C-ABF1-7257-8D1AE4ED8F6B}"/>
              </a:ext>
            </a:extLst>
          </p:cNvPr>
          <p:cNvSpPr txBox="1"/>
          <p:nvPr/>
        </p:nvSpPr>
        <p:spPr>
          <a:xfrm>
            <a:off x="2916553" y="1424452"/>
            <a:ext cx="605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b="1">
                <a:solidFill>
                  <a:srgbClr val="0039A6"/>
                </a:solidFill>
                <a:latin typeface="+mn-lt"/>
              </a:rPr>
              <a:t>The dataset has</a:t>
            </a:r>
            <a:r>
              <a:rPr lang="en-US" sz="1800" b="1">
                <a:solidFill>
                  <a:srgbClr val="C60C30"/>
                </a:solidFill>
                <a:latin typeface="+mn-lt"/>
              </a:rPr>
              <a:t> </a:t>
            </a:r>
            <a:r>
              <a:rPr lang="en-US" b="1">
                <a:solidFill>
                  <a:srgbClr val="C60C30"/>
                </a:solidFill>
              </a:rPr>
              <a:t>39</a:t>
            </a:r>
            <a:r>
              <a:rPr lang="en-US" sz="1800" b="1">
                <a:solidFill>
                  <a:srgbClr val="C60C30"/>
                </a:solidFill>
                <a:latin typeface="+mn-lt"/>
              </a:rPr>
              <a:t>,712 </a:t>
            </a:r>
            <a:r>
              <a:rPr lang="en-US" sz="1800" b="1">
                <a:solidFill>
                  <a:srgbClr val="0039A6"/>
                </a:solidFill>
                <a:latin typeface="+mn-lt"/>
              </a:rPr>
              <a:t>rows with </a:t>
            </a:r>
            <a:r>
              <a:rPr lang="en-US" b="1">
                <a:solidFill>
                  <a:srgbClr val="C00000"/>
                </a:solidFill>
              </a:rPr>
              <a:t>36</a:t>
            </a:r>
            <a:r>
              <a:rPr lang="en-US" sz="1800" b="1">
                <a:solidFill>
                  <a:srgbClr val="0039A6"/>
                </a:solidFill>
                <a:latin typeface="+mn-lt"/>
              </a:rPr>
              <a:t> columns </a:t>
            </a:r>
          </a:p>
        </p:txBody>
      </p:sp>
    </p:spTree>
    <p:extLst>
      <p:ext uri="{BB962C8B-B14F-4D97-AF65-F5344CB8AC3E}">
        <p14:creationId xmlns:p14="http://schemas.microsoft.com/office/powerpoint/2010/main" val="319790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702900"/>
            <a:ext cx="4156364" cy="1109599"/>
          </a:xfrm>
        </p:spPr>
        <p:txBody>
          <a:bodyPr/>
          <a:lstStyle/>
          <a:p>
            <a:r>
              <a:rPr lang="en-US" sz="4800"/>
              <a:t>Data Preparation </a:t>
            </a:r>
          </a:p>
        </p:txBody>
      </p:sp>
    </p:spTree>
    <p:extLst>
      <p:ext uri="{BB962C8B-B14F-4D97-AF65-F5344CB8AC3E}">
        <p14:creationId xmlns:p14="http://schemas.microsoft.com/office/powerpoint/2010/main" val="163070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b="1" i="0" kern="1200"/>
              <a:t>Data Cleaning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364D862-0D6D-E896-982B-64553B915C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43842"/>
              </p:ext>
            </p:extLst>
          </p:nvPr>
        </p:nvGraphicFramePr>
        <p:xfrm>
          <a:off x="381000" y="1788326"/>
          <a:ext cx="11430000" cy="4173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98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7663-F7CC-F562-EE63-9D771448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Outlier Removal</a:t>
            </a:r>
            <a:endParaRPr lang="en-US"/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A00BA5-BE0A-65EC-C8B9-43696D0D1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682299"/>
            <a:ext cx="2743200" cy="1981200"/>
          </a:xfr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C44FBD7-8965-6827-A571-0BE988A0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658" y="1640572"/>
            <a:ext cx="2743200" cy="204627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6C334F7-8558-47EF-DD37-64C22E7DA81F}"/>
              </a:ext>
            </a:extLst>
          </p:cNvPr>
          <p:cNvSpPr/>
          <p:nvPr/>
        </p:nvSpPr>
        <p:spPr>
          <a:xfrm>
            <a:off x="5074950" y="2336806"/>
            <a:ext cx="663677" cy="467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8B8E70D-499D-4386-2BCE-4FE85721A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466" y="4178255"/>
            <a:ext cx="2752725" cy="1809750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1B10192-BE1A-1314-E33D-BA436EAC8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694" y="4106482"/>
            <a:ext cx="27527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94640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2A08E2C7C7E047B57CF8A4E360CF33" ma:contentTypeVersion="10" ma:contentTypeDescription="Create a new document." ma:contentTypeScope="" ma:versionID="3329ba65169016415637b6b9bc26bd6a">
  <xsd:schema xmlns:xsd="http://www.w3.org/2001/XMLSchema" xmlns:xs="http://www.w3.org/2001/XMLSchema" xmlns:p="http://schemas.microsoft.com/office/2006/metadata/properties" xmlns:ns3="56e20d50-8797-41b8-aa1e-24c2aded176f" xmlns:ns4="c0c0ce5f-448b-4bf5-9589-2c906d8c966d" targetNamespace="http://schemas.microsoft.com/office/2006/metadata/properties" ma:root="true" ma:fieldsID="0493efaead5ff5cf01366602cfaa9033" ns3:_="" ns4:_="">
    <xsd:import namespace="56e20d50-8797-41b8-aa1e-24c2aded176f"/>
    <xsd:import namespace="c0c0ce5f-448b-4bf5-9589-2c906d8c96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20d50-8797-41b8-aa1e-24c2aded17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0ce5f-448b-4bf5-9589-2c906d8c966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e20d50-8797-41b8-aa1e-24c2aded176f" xsi:nil="true"/>
  </documentManagement>
</p:properties>
</file>

<file path=customXml/itemProps1.xml><?xml version="1.0" encoding="utf-8"?>
<ds:datastoreItem xmlns:ds="http://schemas.openxmlformats.org/officeDocument/2006/customXml" ds:itemID="{BA86C93C-85E6-4423-98E8-651D1D592FA8}">
  <ds:schemaRefs>
    <ds:schemaRef ds:uri="56e20d50-8797-41b8-aa1e-24c2aded176f"/>
    <ds:schemaRef ds:uri="c0c0ce5f-448b-4bf5-9589-2c906d8c96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55792F-FDC6-46C5-8C60-7A8B1CC859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247796-440C-48A1-9AE4-BA261F976A86}">
  <ds:schemaRefs>
    <ds:schemaRef ds:uri="56e20d50-8797-41b8-aa1e-24c2aded176f"/>
    <ds:schemaRef ds:uri="c0c0ce5f-448b-4bf5-9589-2c906d8c96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520</Words>
  <Application>Microsoft Office PowerPoint</Application>
  <PresentationFormat>Widescreen</PresentationFormat>
  <Paragraphs>151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Helvetica Neue</vt:lpstr>
      <vt:lpstr>Palatino</vt:lpstr>
      <vt:lpstr>Sofia Pro Medium</vt:lpstr>
      <vt:lpstr>Segoe UI</vt:lpstr>
      <vt:lpstr>Calibri</vt:lpstr>
      <vt:lpstr>MAT008_Robinson_PPT_template_20160817_1e</vt:lpstr>
      <vt:lpstr>PowerPoint Presentation</vt:lpstr>
      <vt:lpstr>Motivation &amp; Problem</vt:lpstr>
      <vt:lpstr>Problem Statement</vt:lpstr>
      <vt:lpstr>Proposed Solution</vt:lpstr>
      <vt:lpstr>Dataset Description</vt:lpstr>
      <vt:lpstr>Dataset</vt:lpstr>
      <vt:lpstr>Data Preparation </vt:lpstr>
      <vt:lpstr>Data Cleaning</vt:lpstr>
      <vt:lpstr>Outlier Removal</vt:lpstr>
      <vt:lpstr>Correlation</vt:lpstr>
      <vt:lpstr>Feature Selection</vt:lpstr>
      <vt:lpstr>Feature Selection – Chi Square &amp; XGB</vt:lpstr>
      <vt:lpstr>Correlation  -  (Top 8 Features)</vt:lpstr>
      <vt:lpstr>Exploratory Data Analysis</vt:lpstr>
      <vt:lpstr>Trend of Heart Diseases </vt:lpstr>
      <vt:lpstr>Heart Disease – State Analysis</vt:lpstr>
      <vt:lpstr>Target Distribution</vt:lpstr>
      <vt:lpstr>Modeling</vt:lpstr>
      <vt:lpstr>Models without Sampling</vt:lpstr>
      <vt:lpstr>Models without Sampling</vt:lpstr>
      <vt:lpstr>Under Sampling</vt:lpstr>
      <vt:lpstr>Under sampling</vt:lpstr>
      <vt:lpstr>Models </vt:lpstr>
      <vt:lpstr>Models </vt:lpstr>
      <vt:lpstr>Under Sampling with Hyperparameters</vt:lpstr>
      <vt:lpstr>Over Sampling</vt:lpstr>
      <vt:lpstr>SMOTE</vt:lpstr>
      <vt:lpstr>After SMOTE</vt:lpstr>
      <vt:lpstr>After SMOTE</vt:lpstr>
      <vt:lpstr>SMOTE with Hyperparameters</vt:lpstr>
      <vt:lpstr>Result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Rida Fathima</cp:lastModifiedBy>
  <cp:revision>27</cp:revision>
  <dcterms:created xsi:type="dcterms:W3CDTF">2020-09-25T14:57:05Z</dcterms:created>
  <dcterms:modified xsi:type="dcterms:W3CDTF">2023-04-28T03:37:48Z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0x010100A92A08E2C7C7E047B57CF8A4E360CF33</vt:lpwstr>
  </property>
</Properties>
</file>